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2" r:id="rId2"/>
    <p:sldId id="301" r:id="rId3"/>
    <p:sldId id="267" r:id="rId4"/>
    <p:sldId id="287" r:id="rId5"/>
    <p:sldId id="288" r:id="rId6"/>
    <p:sldId id="303" r:id="rId7"/>
    <p:sldId id="289" r:id="rId8"/>
    <p:sldId id="304" r:id="rId9"/>
    <p:sldId id="305" r:id="rId10"/>
    <p:sldId id="283" r:id="rId11"/>
    <p:sldId id="282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0000"/>
    <a:srgbClr val="006699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6" autoAdjust="0"/>
    <p:restoredTop sz="93412" autoAdjust="0"/>
  </p:normalViewPr>
  <p:slideViewPr>
    <p:cSldViewPr>
      <p:cViewPr varScale="1">
        <p:scale>
          <a:sx n="69" d="100"/>
          <a:sy n="69" d="100"/>
        </p:scale>
        <p:origin x="444" y="66"/>
      </p:cViewPr>
      <p:guideLst>
        <p:guide orient="horz" pos="57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99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E0C556A2-10BC-43B4-9807-F39CAD6A3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183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815BC-AB32-4C83-9E85-C40560397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AE3BF-C0DB-4882-99D4-BFA84EB08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7AAC4-1B20-448D-9C28-3F3FDAFE0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1E263-D3F8-4260-AAE9-2F24FB88F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E6925-2DC9-4D30-893C-CBEAEFDB6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106D8-2085-41CB-863C-8F7BB83D0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71147-B102-4977-8C52-AB3A7A6D5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38F04-949C-49E7-80D9-67AB53245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CACB5-84C5-4189-9072-E68CD16FB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7E260-19BE-45E9-A973-453BA3BC5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B8DFD-FEA2-4545-B9EA-C0F8A5C29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3110F3BF-F48F-4D0E-B6BA-9FCDDC20E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2" name="Text Box 9"/>
          <p:cNvSpPr txBox="1">
            <a:spLocks noChangeArrowheads="1"/>
          </p:cNvSpPr>
          <p:nvPr userDrawn="1"/>
        </p:nvSpPr>
        <p:spPr bwMode="auto">
          <a:xfrm>
            <a:off x="73025" y="6556375"/>
            <a:ext cx="2746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Verdana" pitchFamily="34" charset="0"/>
              </a:rPr>
              <a:t>Holt McDougal Geometry</a:t>
            </a:r>
          </a:p>
        </p:txBody>
      </p:sp>
      <p:grpSp>
        <p:nvGrpSpPr>
          <p:cNvPr id="1033" name="Group 13"/>
          <p:cNvGrpSpPr>
            <a:grpSpLocks/>
          </p:cNvGrpSpPr>
          <p:nvPr userDrawn="1"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1035" name="Picture 7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6" name="Picture 12" descr="chater_screen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574" y="4131"/>
              <a:ext cx="31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34" name="Text Box 11"/>
          <p:cNvSpPr txBox="1">
            <a:spLocks noChangeArrowheads="1"/>
          </p:cNvSpPr>
          <p:nvPr userDrawn="1"/>
        </p:nvSpPr>
        <p:spPr bwMode="auto">
          <a:xfrm>
            <a:off x="1066800" y="98425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Lines That Intersect Circles</a:t>
            </a:r>
            <a:endParaRPr lang="en-US" sz="2400"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81000" y="1905000"/>
            <a:ext cx="8458200" cy="26670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600">
                <a:latin typeface="Verdana" pitchFamily="34" charset="0"/>
              </a:rPr>
              <a:t>Identify tangents, secants, and chords.</a:t>
            </a:r>
          </a:p>
          <a:p>
            <a:pPr>
              <a:spcBef>
                <a:spcPct val="20000"/>
              </a:spcBef>
            </a:pPr>
            <a:endParaRPr lang="en-US" altLang="en-US" sz="1000"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3600">
                <a:latin typeface="Verdana" pitchFamily="34" charset="0"/>
              </a:rPr>
              <a:t>Use properties of tangents to solve problems.</a:t>
            </a:r>
          </a:p>
        </p:txBody>
      </p:sp>
      <p:sp>
        <p:nvSpPr>
          <p:cNvPr id="4099" name="Rectangle 15"/>
          <p:cNvSpPr>
            <a:spLocks noChangeArrowheads="1"/>
          </p:cNvSpPr>
          <p:nvPr/>
        </p:nvSpPr>
        <p:spPr bwMode="auto">
          <a:xfrm>
            <a:off x="0" y="121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3600" i="1">
                <a:solidFill>
                  <a:srgbClr val="FF6600"/>
                </a:solidFill>
                <a:latin typeface="Arial Black" pitchFamily="34" charset="0"/>
              </a:rPr>
              <a:t>Objectives</a:t>
            </a:r>
            <a:endParaRPr lang="en-US" altLang="en-US" sz="3600" i="1">
              <a:solidFill>
                <a:srgbClr val="FF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76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30.1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52600"/>
            <a:ext cx="827722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52400" y="76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30.1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Arial Black" pitchFamily="34" charset="0"/>
              </a:rPr>
              <a:t>Example </a:t>
            </a:r>
            <a:r>
              <a:rPr lang="en-US" altLang="en-US" sz="2400" dirty="0" smtClean="0">
                <a:solidFill>
                  <a:srgbClr val="FF0000"/>
                </a:solidFill>
                <a:latin typeface="Arial Black" pitchFamily="34" charset="0"/>
              </a:rPr>
              <a:t>4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grpSp>
        <p:nvGrpSpPr>
          <p:cNvPr id="28675" name="Group 20"/>
          <p:cNvGrpSpPr>
            <a:grpSpLocks/>
          </p:cNvGrpSpPr>
          <p:nvPr/>
        </p:nvGrpSpPr>
        <p:grpSpPr bwMode="auto">
          <a:xfrm>
            <a:off x="457200" y="1447800"/>
            <a:ext cx="7315200" cy="457200"/>
            <a:chOff x="672" y="1152"/>
            <a:chExt cx="4608" cy="288"/>
          </a:xfrm>
        </p:grpSpPr>
        <p:sp>
          <p:nvSpPr>
            <p:cNvPr id="28691" name="Text Box 4"/>
            <p:cNvSpPr txBox="1">
              <a:spLocks noChangeArrowheads="1"/>
            </p:cNvSpPr>
            <p:nvPr/>
          </p:nvSpPr>
          <p:spPr bwMode="auto">
            <a:xfrm>
              <a:off x="672" y="1152"/>
              <a:ext cx="46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i="1">
                  <a:latin typeface="Verdana" pitchFamily="34" charset="0"/>
                </a:rPr>
                <a:t>HK </a:t>
              </a:r>
              <a:r>
                <a:rPr lang="en-US" sz="2400" b="1">
                  <a:latin typeface="Verdana" pitchFamily="34" charset="0"/>
                </a:rPr>
                <a:t>and </a:t>
              </a:r>
              <a:r>
                <a:rPr lang="en-US" sz="2400" b="1" i="1">
                  <a:latin typeface="Verdana" pitchFamily="34" charset="0"/>
                </a:rPr>
                <a:t>HG </a:t>
              </a:r>
              <a:r>
                <a:rPr lang="en-US" sz="2400" b="1">
                  <a:latin typeface="Verdana" pitchFamily="34" charset="0"/>
                </a:rPr>
                <a:t>are tangent to </a:t>
              </a:r>
              <a:r>
                <a:rPr lang="en-US" sz="2400" b="1">
                  <a:latin typeface="Verdana" pitchFamily="34" charset="0"/>
                  <a:sym typeface="Wingdings 2" pitchFamily="18" charset="2"/>
                </a:rPr>
                <a:t></a:t>
              </a:r>
              <a:r>
                <a:rPr lang="en-US" sz="2400" b="1" i="1">
                  <a:latin typeface="Verdana" pitchFamily="34" charset="0"/>
                </a:rPr>
                <a:t>F</a:t>
              </a:r>
              <a:r>
                <a:rPr lang="en-US" sz="2400" b="1">
                  <a:latin typeface="Verdana" pitchFamily="34" charset="0"/>
                </a:rPr>
                <a:t>.  Find </a:t>
              </a:r>
              <a:r>
                <a:rPr lang="en-US" sz="2400" b="1" i="1">
                  <a:latin typeface="Verdana" pitchFamily="34" charset="0"/>
                </a:rPr>
                <a:t>HG</a:t>
              </a:r>
              <a:r>
                <a:rPr lang="en-US" sz="2400" b="1">
                  <a:latin typeface="Verdana" pitchFamily="34" charset="0"/>
                </a:rPr>
                <a:t>.</a:t>
              </a:r>
            </a:p>
          </p:txBody>
        </p:sp>
        <p:sp>
          <p:nvSpPr>
            <p:cNvPr id="28692" name="Line 7"/>
            <p:cNvSpPr>
              <a:spLocks noChangeShapeType="1"/>
            </p:cNvSpPr>
            <p:nvPr/>
          </p:nvSpPr>
          <p:spPr bwMode="auto">
            <a:xfrm>
              <a:off x="720" y="1200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Line 8"/>
            <p:cNvSpPr>
              <a:spLocks noChangeShapeType="1"/>
            </p:cNvSpPr>
            <p:nvPr/>
          </p:nvSpPr>
          <p:spPr bwMode="auto">
            <a:xfrm>
              <a:off x="1584" y="1200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8676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1905000"/>
            <a:ext cx="2843212" cy="203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838200" y="2286000"/>
            <a:ext cx="1554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latin typeface="Verdana" pitchFamily="34" charset="0"/>
              </a:rPr>
              <a:t>HK </a:t>
            </a:r>
            <a:r>
              <a:rPr lang="en-US" sz="2400">
                <a:latin typeface="Verdana" pitchFamily="34" charset="0"/>
              </a:rPr>
              <a:t>= </a:t>
            </a:r>
            <a:r>
              <a:rPr lang="en-US" sz="2400" i="1">
                <a:latin typeface="Verdana" pitchFamily="34" charset="0"/>
              </a:rPr>
              <a:t>HG</a:t>
            </a: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0" y="3216275"/>
            <a:ext cx="285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5</a:t>
            </a:r>
            <a:r>
              <a:rPr lang="en-US" sz="2400" i="1">
                <a:solidFill>
                  <a:srgbClr val="FF0000"/>
                </a:solidFill>
                <a:latin typeface="Verdana" pitchFamily="34" charset="0"/>
              </a:rPr>
              <a:t>a 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– 32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4 + 2</a:t>
            </a:r>
            <a:r>
              <a:rPr lang="en-US" sz="2400" i="1">
                <a:solidFill>
                  <a:srgbClr val="FF0000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4114800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Verdana" pitchFamily="34" charset="0"/>
              </a:rPr>
              <a:t>3</a:t>
            </a:r>
            <a:r>
              <a:rPr lang="en-US" sz="2400" i="1">
                <a:latin typeface="Verdana" pitchFamily="34" charset="0"/>
              </a:rPr>
              <a:t>a </a:t>
            </a:r>
            <a:r>
              <a:rPr lang="en-US" sz="2400">
                <a:latin typeface="Verdana" pitchFamily="34" charset="0"/>
              </a:rPr>
              <a:t>–</a:t>
            </a:r>
            <a:r>
              <a:rPr lang="en-US" sz="2400" i="1">
                <a:latin typeface="Verdana" pitchFamily="34" charset="0"/>
              </a:rPr>
              <a:t> </a:t>
            </a:r>
            <a:r>
              <a:rPr lang="en-US" sz="2400">
                <a:latin typeface="Verdana" pitchFamily="34" charset="0"/>
              </a:rPr>
              <a:t>32 = 4</a:t>
            </a:r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2514600" y="1981200"/>
            <a:ext cx="3505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1">
                <a:solidFill>
                  <a:srgbClr val="3366FF"/>
                </a:solidFill>
              </a:rPr>
              <a:t>2 segments tangent to</a:t>
            </a:r>
          </a:p>
          <a:p>
            <a:r>
              <a:rPr lang="en-US" sz="2400">
                <a:solidFill>
                  <a:srgbClr val="3366FF"/>
                </a:solidFill>
                <a:sym typeface="Wingdings 2" pitchFamily="18" charset="2"/>
              </a:rPr>
              <a:t></a:t>
            </a:r>
            <a:r>
              <a:rPr lang="en-US" sz="2400">
                <a:solidFill>
                  <a:srgbClr val="3366FF"/>
                </a:solidFill>
              </a:rPr>
              <a:t> </a:t>
            </a:r>
            <a:r>
              <a:rPr lang="en-US" sz="2400" i="1">
                <a:solidFill>
                  <a:srgbClr val="3366FF"/>
                </a:solidFill>
              </a:rPr>
              <a:t>from same ext. point </a:t>
            </a:r>
            <a:r>
              <a:rPr lang="en-US" sz="2400">
                <a:solidFill>
                  <a:srgbClr val="3366FF"/>
                </a:solidFill>
                <a:sym typeface="Symbol" pitchFamily="18" charset="2"/>
              </a:rPr>
              <a:t></a:t>
            </a:r>
            <a:r>
              <a:rPr lang="en-US" sz="2400">
                <a:solidFill>
                  <a:srgbClr val="3366FF"/>
                </a:solidFill>
              </a:rPr>
              <a:t> </a:t>
            </a:r>
            <a:r>
              <a:rPr lang="en-US" sz="2400" i="1">
                <a:solidFill>
                  <a:srgbClr val="3366FF"/>
                </a:solidFill>
              </a:rPr>
              <a:t>segments </a:t>
            </a:r>
            <a:r>
              <a:rPr lang="en-US" sz="2400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sz="2400" i="1">
                <a:solidFill>
                  <a:srgbClr val="3366FF"/>
                </a:solidFill>
              </a:rPr>
              <a:t>.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124200" y="3216275"/>
            <a:ext cx="3505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5425" indent="-225425"/>
            <a:r>
              <a:rPr lang="en-US" sz="2400" i="1">
                <a:solidFill>
                  <a:srgbClr val="3366FF"/>
                </a:solidFill>
              </a:rPr>
              <a:t>Substitute 5a </a:t>
            </a:r>
            <a:r>
              <a:rPr lang="en-US" sz="2400">
                <a:solidFill>
                  <a:srgbClr val="3366FF"/>
                </a:solidFill>
              </a:rPr>
              <a:t>– </a:t>
            </a:r>
            <a:r>
              <a:rPr lang="en-US" sz="2400" i="1">
                <a:solidFill>
                  <a:srgbClr val="3366FF"/>
                </a:solidFill>
              </a:rPr>
              <a:t>32 for HK and 4 </a:t>
            </a:r>
            <a:r>
              <a:rPr lang="en-US" sz="2400">
                <a:solidFill>
                  <a:srgbClr val="3366FF"/>
                </a:solidFill>
              </a:rPr>
              <a:t>+ </a:t>
            </a:r>
            <a:r>
              <a:rPr lang="en-US" sz="2400" i="1">
                <a:solidFill>
                  <a:srgbClr val="3366FF"/>
                </a:solidFill>
              </a:rPr>
              <a:t>2a for HG.</a:t>
            </a:r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082925" y="41148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1">
                <a:solidFill>
                  <a:srgbClr val="3366FF"/>
                </a:solidFill>
              </a:rPr>
              <a:t>Subtract 2a from both sides.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838200" y="4648200"/>
            <a:ext cx="141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Verdana" pitchFamily="34" charset="0"/>
              </a:rPr>
              <a:t>3</a:t>
            </a:r>
            <a:r>
              <a:rPr lang="en-US" sz="2400" i="1">
                <a:latin typeface="Verdana" pitchFamily="34" charset="0"/>
              </a:rPr>
              <a:t>a </a:t>
            </a:r>
            <a:r>
              <a:rPr lang="en-US" sz="2400">
                <a:latin typeface="Verdana" pitchFamily="34" charset="0"/>
              </a:rPr>
              <a:t>= 36</a:t>
            </a:r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1066800" y="51816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latin typeface="Verdana" pitchFamily="34" charset="0"/>
              </a:rPr>
              <a:t>a </a:t>
            </a:r>
            <a:r>
              <a:rPr lang="en-US" sz="2400">
                <a:latin typeface="Verdana" pitchFamily="34" charset="0"/>
              </a:rPr>
              <a:t>= 12</a:t>
            </a:r>
          </a:p>
        </p:txBody>
      </p:sp>
      <p:sp>
        <p:nvSpPr>
          <p:cNvPr id="37911" name="Rectangle 23"/>
          <p:cNvSpPr>
            <a:spLocks noChangeArrowheads="1"/>
          </p:cNvSpPr>
          <p:nvPr/>
        </p:nvSpPr>
        <p:spPr bwMode="auto">
          <a:xfrm>
            <a:off x="228600" y="5715000"/>
            <a:ext cx="2630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latin typeface="Verdana" pitchFamily="34" charset="0"/>
              </a:rPr>
              <a:t>HG </a:t>
            </a:r>
            <a:r>
              <a:rPr lang="en-US" sz="2400">
                <a:latin typeface="Verdana" pitchFamily="34" charset="0"/>
              </a:rPr>
              <a:t>= 4 + 2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(12)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823913" y="6172200"/>
            <a:ext cx="928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Verdana" pitchFamily="34" charset="0"/>
              </a:rPr>
              <a:t>= 28</a:t>
            </a:r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3124200" y="4648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66FF"/>
                </a:solidFill>
              </a:rPr>
              <a:t>Add 32 to both sides.</a:t>
            </a:r>
          </a:p>
        </p:txBody>
      </p:sp>
      <p:sp>
        <p:nvSpPr>
          <p:cNvPr id="37914" name="Rectangle 26"/>
          <p:cNvSpPr>
            <a:spLocks noChangeArrowheads="1"/>
          </p:cNvSpPr>
          <p:nvPr/>
        </p:nvSpPr>
        <p:spPr bwMode="auto">
          <a:xfrm>
            <a:off x="3124200" y="5181600"/>
            <a:ext cx="3252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66FF"/>
                </a:solidFill>
              </a:rPr>
              <a:t>Divide both sides by 3.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3124200" y="5715000"/>
            <a:ext cx="2741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66FF"/>
                </a:solidFill>
              </a:rPr>
              <a:t>Substitute 12 for a.</a:t>
            </a:r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3200400" y="6172200"/>
            <a:ext cx="133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66FF"/>
                </a:solidFill>
              </a:rPr>
              <a:t>Simplify.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8600" y="76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30.1</a:t>
            </a:r>
            <a:endParaRPr lang="en-U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8" grpId="0"/>
      <p:bldP spid="37899" grpId="0"/>
      <p:bldP spid="37900" grpId="0"/>
      <p:bldP spid="37905" grpId="0"/>
      <p:bldP spid="37906" grpId="0"/>
      <p:bldP spid="37907" grpId="0"/>
      <p:bldP spid="37909" grpId="0"/>
      <p:bldP spid="37910" grpId="0"/>
      <p:bldP spid="37911" grpId="0"/>
      <p:bldP spid="37912" grpId="0"/>
      <p:bldP spid="37913" grpId="0"/>
      <p:bldP spid="37914" grpId="0"/>
      <p:bldP spid="37915" grpId="0"/>
      <p:bldP spid="379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06" y="1219200"/>
            <a:ext cx="909199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8600" y="76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30.1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dirty="0" smtClean="0">
                <a:solidFill>
                  <a:srgbClr val="FF0000"/>
                </a:solidFill>
                <a:latin typeface="Arial Black" pitchFamily="34" charset="0"/>
              </a:rPr>
              <a:t>Example </a:t>
            </a:r>
            <a:r>
              <a:rPr lang="en-US" altLang="en-US" sz="2400" dirty="0">
                <a:solidFill>
                  <a:srgbClr val="FF0000"/>
                </a:solidFill>
                <a:latin typeface="Arial Black" pitchFamily="34" charset="0"/>
              </a:rPr>
              <a:t>1 </a:t>
            </a:r>
            <a:endParaRPr lang="en-US" altLang="en-US" sz="2600" dirty="0">
              <a:solidFill>
                <a:srgbClr val="FF0000"/>
              </a:solidFill>
              <a:latin typeface="Arial MT Bl" charset="0"/>
            </a:endParaRPr>
          </a:p>
        </p:txBody>
      </p:sp>
      <p:sp>
        <p:nvSpPr>
          <p:cNvPr id="10243" name="Text Box 20"/>
          <p:cNvSpPr txBox="1">
            <a:spLocks noChangeArrowheads="1"/>
          </p:cNvSpPr>
          <p:nvPr/>
        </p:nvSpPr>
        <p:spPr bwMode="auto">
          <a:xfrm>
            <a:off x="381000" y="1600200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Verdana" pitchFamily="34" charset="0"/>
              </a:rPr>
              <a:t>Identify each line or segment that intersects </a:t>
            </a:r>
            <a:r>
              <a:rPr lang="en-US" sz="2800" b="1">
                <a:latin typeface="Verdana" pitchFamily="34" charset="0"/>
                <a:sym typeface="Wingdings 2" pitchFamily="18" charset="2"/>
              </a:rPr>
              <a:t></a:t>
            </a:r>
            <a:r>
              <a:rPr lang="en-US" sz="2800" b="1" i="1">
                <a:latin typeface="Verdana" pitchFamily="34" charset="0"/>
              </a:rPr>
              <a:t>P</a:t>
            </a:r>
            <a:r>
              <a:rPr lang="en-US" sz="2800" b="1">
                <a:latin typeface="Verdana" pitchFamily="34" charset="0"/>
              </a:rPr>
              <a:t>.</a:t>
            </a:r>
          </a:p>
        </p:txBody>
      </p:sp>
      <p:pic>
        <p:nvPicPr>
          <p:cNvPr id="10244" name="Picture 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590800"/>
            <a:ext cx="3429000" cy="303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5" name="Text Box 34"/>
          <p:cNvSpPr txBox="1">
            <a:spLocks noChangeArrowheads="1"/>
          </p:cNvSpPr>
          <p:nvPr/>
        </p:nvSpPr>
        <p:spPr bwMode="auto">
          <a:xfrm>
            <a:off x="304800" y="2811463"/>
            <a:ext cx="2057400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800">
                <a:latin typeface="Verdana" pitchFamily="34" charset="0"/>
                <a:sym typeface="Symbol" pitchFamily="18" charset="2"/>
              </a:rPr>
              <a:t>chords:</a:t>
            </a:r>
          </a:p>
          <a:p>
            <a:pPr>
              <a:lnSpc>
                <a:spcPct val="125000"/>
              </a:lnSpc>
            </a:pPr>
            <a:r>
              <a:rPr lang="en-US" sz="2800">
                <a:latin typeface="Verdana" pitchFamily="34" charset="0"/>
                <a:sym typeface="Symbol" pitchFamily="18" charset="2"/>
              </a:rPr>
              <a:t>secant:</a:t>
            </a:r>
          </a:p>
          <a:p>
            <a:pPr>
              <a:lnSpc>
                <a:spcPct val="125000"/>
              </a:lnSpc>
            </a:pPr>
            <a:r>
              <a:rPr lang="en-US" sz="2800">
                <a:latin typeface="Verdana" pitchFamily="34" charset="0"/>
                <a:sym typeface="Symbol" pitchFamily="18" charset="2"/>
              </a:rPr>
              <a:t>tangent:</a:t>
            </a:r>
          </a:p>
          <a:p>
            <a:pPr>
              <a:lnSpc>
                <a:spcPct val="125000"/>
              </a:lnSpc>
            </a:pPr>
            <a:r>
              <a:rPr lang="en-US" sz="2800">
                <a:latin typeface="Verdana" pitchFamily="34" charset="0"/>
                <a:sym typeface="Symbol" pitchFamily="18" charset="2"/>
              </a:rPr>
              <a:t>diameter:</a:t>
            </a:r>
          </a:p>
          <a:p>
            <a:pPr>
              <a:lnSpc>
                <a:spcPct val="125000"/>
              </a:lnSpc>
            </a:pPr>
            <a:r>
              <a:rPr lang="en-US" sz="2800">
                <a:latin typeface="Verdana" pitchFamily="34" charset="0"/>
                <a:sym typeface="Symbol" pitchFamily="18" charset="2"/>
              </a:rPr>
              <a:t>radii:</a:t>
            </a:r>
            <a:endParaRPr lang="en-US" sz="2800" i="1">
              <a:latin typeface="Verdana" pitchFamily="34" charset="0"/>
              <a:sym typeface="Symbol" pitchFamily="18" charset="2"/>
            </a:endParaRPr>
          </a:p>
        </p:txBody>
      </p:sp>
      <p:grpSp>
        <p:nvGrpSpPr>
          <p:cNvPr id="16419" name="Group 35"/>
          <p:cNvGrpSpPr>
            <a:grpSpLocks/>
          </p:cNvGrpSpPr>
          <p:nvPr/>
        </p:nvGrpSpPr>
        <p:grpSpPr bwMode="auto">
          <a:xfrm>
            <a:off x="1871663" y="2971800"/>
            <a:ext cx="2362200" cy="457200"/>
            <a:chOff x="1179" y="1872"/>
            <a:chExt cx="1488" cy="288"/>
          </a:xfrm>
        </p:grpSpPr>
        <p:sp>
          <p:nvSpPr>
            <p:cNvPr id="10261" name="Line 36"/>
            <p:cNvSpPr>
              <a:spLocks noChangeShapeType="1"/>
            </p:cNvSpPr>
            <p:nvPr/>
          </p:nvSpPr>
          <p:spPr bwMode="auto">
            <a:xfrm>
              <a:off x="1239" y="1923"/>
              <a:ext cx="2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Line 37"/>
            <p:cNvSpPr>
              <a:spLocks noChangeShapeType="1"/>
            </p:cNvSpPr>
            <p:nvPr/>
          </p:nvSpPr>
          <p:spPr bwMode="auto">
            <a:xfrm>
              <a:off x="1989" y="1916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Text Box 38"/>
            <p:cNvSpPr txBox="1">
              <a:spLocks noChangeArrowheads="1"/>
            </p:cNvSpPr>
            <p:nvPr/>
          </p:nvSpPr>
          <p:spPr bwMode="auto">
            <a:xfrm>
              <a:off x="1179" y="1872"/>
              <a:ext cx="14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Verdana" pitchFamily="34" charset="0"/>
                </a:rPr>
                <a:t>QR</a:t>
              </a:r>
              <a:r>
                <a:rPr lang="en-US" sz="2400">
                  <a:latin typeface="Verdana" pitchFamily="34" charset="0"/>
                </a:rPr>
                <a:t> and </a:t>
              </a:r>
              <a:r>
                <a:rPr lang="en-US" sz="2400" i="1">
                  <a:latin typeface="Verdana" pitchFamily="34" charset="0"/>
                </a:rPr>
                <a:t>ST</a:t>
              </a:r>
            </a:p>
          </p:txBody>
        </p:sp>
      </p:grpSp>
      <p:grpSp>
        <p:nvGrpSpPr>
          <p:cNvPr id="16426" name="Group 42"/>
          <p:cNvGrpSpPr>
            <a:grpSpLocks/>
          </p:cNvGrpSpPr>
          <p:nvPr/>
        </p:nvGrpSpPr>
        <p:grpSpPr bwMode="auto">
          <a:xfrm>
            <a:off x="1905000" y="3471863"/>
            <a:ext cx="1143000" cy="457200"/>
            <a:chOff x="2064" y="3600"/>
            <a:chExt cx="720" cy="288"/>
          </a:xfrm>
        </p:grpSpPr>
        <p:sp>
          <p:nvSpPr>
            <p:cNvPr id="10259" name="Line 43"/>
            <p:cNvSpPr>
              <a:spLocks noChangeShapeType="1"/>
            </p:cNvSpPr>
            <p:nvPr/>
          </p:nvSpPr>
          <p:spPr bwMode="auto">
            <a:xfrm>
              <a:off x="2105" y="364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Text Box 44"/>
            <p:cNvSpPr txBox="1">
              <a:spLocks noChangeArrowheads="1"/>
            </p:cNvSpPr>
            <p:nvPr/>
          </p:nvSpPr>
          <p:spPr bwMode="auto">
            <a:xfrm>
              <a:off x="2064" y="3600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Verdana" pitchFamily="34" charset="0"/>
                </a:rPr>
                <a:t>ST</a:t>
              </a:r>
            </a:p>
          </p:txBody>
        </p:sp>
      </p:grpSp>
      <p:grpSp>
        <p:nvGrpSpPr>
          <p:cNvPr id="16441" name="Group 57"/>
          <p:cNvGrpSpPr>
            <a:grpSpLocks/>
          </p:cNvGrpSpPr>
          <p:nvPr/>
        </p:nvGrpSpPr>
        <p:grpSpPr bwMode="auto">
          <a:xfrm>
            <a:off x="1447800" y="5084763"/>
            <a:ext cx="2819400" cy="457200"/>
            <a:chOff x="912" y="3203"/>
            <a:chExt cx="1776" cy="288"/>
          </a:xfrm>
        </p:grpSpPr>
        <p:sp>
          <p:nvSpPr>
            <p:cNvPr id="10255" name="Line 47"/>
            <p:cNvSpPr>
              <a:spLocks noChangeShapeType="1"/>
            </p:cNvSpPr>
            <p:nvPr/>
          </p:nvSpPr>
          <p:spPr bwMode="auto">
            <a:xfrm>
              <a:off x="960" y="3251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Text Box 48"/>
            <p:cNvSpPr txBox="1">
              <a:spLocks noChangeArrowheads="1"/>
            </p:cNvSpPr>
            <p:nvPr/>
          </p:nvSpPr>
          <p:spPr bwMode="auto">
            <a:xfrm>
              <a:off x="912" y="3203"/>
              <a:ext cx="17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Verdana" pitchFamily="34" charset="0"/>
                </a:rPr>
                <a:t>PQ, PT, and PS</a:t>
              </a:r>
            </a:p>
          </p:txBody>
        </p:sp>
        <p:sp>
          <p:nvSpPr>
            <p:cNvPr id="10257" name="Line 49"/>
            <p:cNvSpPr>
              <a:spLocks noChangeShapeType="1"/>
            </p:cNvSpPr>
            <p:nvPr/>
          </p:nvSpPr>
          <p:spPr bwMode="auto">
            <a:xfrm>
              <a:off x="1378" y="3251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Line 50"/>
            <p:cNvSpPr>
              <a:spLocks noChangeShapeType="1"/>
            </p:cNvSpPr>
            <p:nvPr/>
          </p:nvSpPr>
          <p:spPr bwMode="auto">
            <a:xfrm>
              <a:off x="2181" y="3251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35" name="Group 51"/>
          <p:cNvGrpSpPr>
            <a:grpSpLocks/>
          </p:cNvGrpSpPr>
          <p:nvPr/>
        </p:nvGrpSpPr>
        <p:grpSpPr bwMode="auto">
          <a:xfrm>
            <a:off x="1981200" y="4038600"/>
            <a:ext cx="1143000" cy="457200"/>
            <a:chOff x="2064" y="3600"/>
            <a:chExt cx="720" cy="288"/>
          </a:xfrm>
        </p:grpSpPr>
        <p:sp>
          <p:nvSpPr>
            <p:cNvPr id="10253" name="Line 52"/>
            <p:cNvSpPr>
              <a:spLocks noChangeShapeType="1"/>
            </p:cNvSpPr>
            <p:nvPr/>
          </p:nvSpPr>
          <p:spPr bwMode="auto">
            <a:xfrm>
              <a:off x="2105" y="364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Text Box 53"/>
            <p:cNvSpPr txBox="1">
              <a:spLocks noChangeArrowheads="1"/>
            </p:cNvSpPr>
            <p:nvPr/>
          </p:nvSpPr>
          <p:spPr bwMode="auto">
            <a:xfrm>
              <a:off x="2064" y="3600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Verdana" pitchFamily="34" charset="0"/>
                </a:rPr>
                <a:t>UV</a:t>
              </a:r>
            </a:p>
          </p:txBody>
        </p:sp>
      </p:grpSp>
      <p:grpSp>
        <p:nvGrpSpPr>
          <p:cNvPr id="16442" name="Group 58"/>
          <p:cNvGrpSpPr>
            <a:grpSpLocks/>
          </p:cNvGrpSpPr>
          <p:nvPr/>
        </p:nvGrpSpPr>
        <p:grpSpPr bwMode="auto">
          <a:xfrm>
            <a:off x="2209800" y="4605338"/>
            <a:ext cx="1143000" cy="457200"/>
            <a:chOff x="1392" y="2901"/>
            <a:chExt cx="720" cy="288"/>
          </a:xfrm>
        </p:grpSpPr>
        <p:sp>
          <p:nvSpPr>
            <p:cNvPr id="10251" name="Line 55"/>
            <p:cNvSpPr>
              <a:spLocks noChangeShapeType="1"/>
            </p:cNvSpPr>
            <p:nvPr/>
          </p:nvSpPr>
          <p:spPr bwMode="auto">
            <a:xfrm>
              <a:off x="1433" y="2928"/>
              <a:ext cx="29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Text Box 56"/>
            <p:cNvSpPr txBox="1">
              <a:spLocks noChangeArrowheads="1"/>
            </p:cNvSpPr>
            <p:nvPr/>
          </p:nvSpPr>
          <p:spPr bwMode="auto">
            <a:xfrm>
              <a:off x="1392" y="2901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Verdana" pitchFamily="34" charset="0"/>
                </a:rPr>
                <a:t>ST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52400" y="76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30.1</a:t>
            </a:r>
            <a:endParaRPr lang="en-U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14400"/>
            <a:ext cx="7667625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8600" y="76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30.1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533400" y="13716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A </a:t>
            </a:r>
            <a:r>
              <a:rPr lang="en-US" sz="2400" b="1" u="sng">
                <a:latin typeface="Verdana" pitchFamily="34" charset="0"/>
              </a:rPr>
              <a:t>common tangent</a:t>
            </a:r>
            <a:r>
              <a:rPr lang="en-US" sz="2400">
                <a:latin typeface="Verdana" pitchFamily="34" charset="0"/>
              </a:rPr>
              <a:t> is a line that is tangent to two circles.</a:t>
            </a: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209800"/>
            <a:ext cx="5153025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52400" y="76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30.1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33400" y="13716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A </a:t>
            </a:r>
            <a:r>
              <a:rPr lang="en-US" sz="2400" b="1" u="sng">
                <a:latin typeface="Verdana" pitchFamily="34" charset="0"/>
              </a:rPr>
              <a:t>common tangent</a:t>
            </a:r>
            <a:r>
              <a:rPr lang="en-US" sz="2400">
                <a:latin typeface="Verdana" pitchFamily="34" charset="0"/>
              </a:rPr>
              <a:t> is a line that is tangent to two circles.</a:t>
            </a:r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362200"/>
            <a:ext cx="50292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28600" y="76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30.1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933450"/>
            <a:ext cx="6477000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8600" y="76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30.1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6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30.1</a:t>
            </a:r>
            <a:endParaRPr lang="en-US" sz="2800" b="1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438400"/>
            <a:ext cx="3505200" cy="2929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066800"/>
            <a:ext cx="800837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33400" y="16764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Find the value of x. 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31242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x</a:t>
            </a:r>
            <a:r>
              <a:rPr lang="en-US" sz="3600" b="1" dirty="0" smtClean="0">
                <a:solidFill>
                  <a:srgbClr val="FF0000"/>
                </a:solidFill>
              </a:rPr>
              <a:t> = 64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48163" y="762000"/>
            <a:ext cx="2048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dirty="0" smtClean="0">
                <a:solidFill>
                  <a:srgbClr val="FF0000"/>
                </a:solidFill>
                <a:latin typeface="Arial Black" pitchFamily="34" charset="0"/>
              </a:rPr>
              <a:t>Example 2 </a:t>
            </a:r>
            <a:endParaRPr lang="en-US" altLang="en-US" sz="2400" dirty="0">
              <a:solidFill>
                <a:srgbClr val="FF0000"/>
              </a:solidFill>
              <a:latin typeface="Arial MT B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76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30.1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6764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Find the value of x. </a:t>
            </a:r>
            <a:endParaRPr lang="en-US" sz="2400" b="1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066800"/>
            <a:ext cx="800837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362200"/>
            <a:ext cx="2895600" cy="3167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181600" y="32004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x</a:t>
            </a:r>
            <a:r>
              <a:rPr lang="en-US" sz="3600" b="1" dirty="0" smtClean="0">
                <a:solidFill>
                  <a:srgbClr val="FF0000"/>
                </a:solidFill>
              </a:rPr>
              <a:t> = 24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48163" y="762000"/>
            <a:ext cx="2048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dirty="0" smtClean="0">
                <a:solidFill>
                  <a:srgbClr val="FF0000"/>
                </a:solidFill>
                <a:latin typeface="Arial Black" pitchFamily="34" charset="0"/>
              </a:rPr>
              <a:t>Example 3 </a:t>
            </a:r>
            <a:endParaRPr lang="en-US" altLang="en-US" sz="2400" dirty="0">
              <a:solidFill>
                <a:srgbClr val="FF0000"/>
              </a:solidFill>
              <a:latin typeface="Arial MT B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205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Arial MT Bl</vt:lpstr>
      <vt:lpstr>Symbol</vt:lpstr>
      <vt:lpstr>Verdana</vt:lpstr>
      <vt:lpstr>Wingdings 2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Holt, Rinehart and Winston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Corrie Shirley</cp:lastModifiedBy>
  <cp:revision>51</cp:revision>
  <dcterms:created xsi:type="dcterms:W3CDTF">2002-10-14T18:20:28Z</dcterms:created>
  <dcterms:modified xsi:type="dcterms:W3CDTF">2017-03-09T13:38:37Z</dcterms:modified>
</cp:coreProperties>
</file>